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2.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slideLayout" Target="../slideLayouts/slideLayout2.xml"/><Relationship Id="rId1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slideLayout" Target="../slideLayouts/slideLayout2.xml"/><Relationship Id="rId1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slideLayout" Target="../slideLayouts/slideLayout2.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685800" y="2990088"/>
            <a:ext cx="13267944" cy="841248"/>
          </a:xfrm>
          <a:prstGeom prst="rect">
            <a:avLst/>
          </a:prstGeom>
          <a:noFill/>
          <a:ln/>
        </p:spPr>
        <p:txBody>
          <a:bodyPr wrap="none" lIns="0" tIns="0" rIns="0" bIns="0" rtlCol="0" anchor="ctr"/>
          <a:lstStyle/>
          <a:p>
            <a:pPr algn="l" indent="0" marL="0">
              <a:lnSpc>
                <a:spcPts val="6620"/>
              </a:lnSpc>
              <a:buNone/>
            </a:pPr>
            <a:r>
              <a:rPr lang="en-US" sz="5290" dirty="0">
                <a:solidFill>
                  <a:srgbClr val="055ABB"/>
                </a:solidFill>
                <a:latin typeface="思源黑体-思源黑体-Bold" pitchFamily="34" charset="0"/>
                <a:ea typeface="思源黑体-思源黑体-Bold" pitchFamily="34" charset="-122"/>
                <a:cs typeface="思源黑体-思源黑体-Bold" pitchFamily="34" charset="-120"/>
              </a:rPr>
              <a:t>Phishing Awareness Training</a:t>
            </a:r>
            <a:endParaRPr lang="en-US" sz="5290" dirty="0"/>
          </a:p>
        </p:txBody>
      </p:sp>
      <p:sp>
        <p:nvSpPr>
          <p:cNvPr id="5" name="Text 1"/>
          <p:cNvSpPr/>
          <p:nvPr/>
        </p:nvSpPr>
        <p:spPr>
          <a:xfrm>
            <a:off x="685800" y="4050792"/>
            <a:ext cx="13267944" cy="978408"/>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This presentation aims to educate participants about the critical issue of phishing attacks. By understanding how to recognize these tactics, individuals can better protect themselves from becoming victims. We will explore various social engineering techniques, provide real-world examples of phishing incidents, and engage participants with interactive quizzes designed to enhance their comprehension and awareness of this pervasive threat.</a:t>
            </a:r>
            <a:endParaRPr lang="en-US" sz="15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685800" y="1682496"/>
            <a:ext cx="8293608"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Q&amp;A Session</a:t>
            </a:r>
            <a:endParaRPr lang="en-US" sz="3840" dirty="0"/>
          </a:p>
        </p:txBody>
      </p:sp>
      <p:sp>
        <p:nvSpPr>
          <p:cNvPr id="5" name="Text 1"/>
          <p:cNvSpPr/>
          <p:nvPr/>
        </p:nvSpPr>
        <p:spPr>
          <a:xfrm>
            <a:off x="896112" y="2724912"/>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Open Floor for Questions</a:t>
            </a:r>
            <a:endParaRPr lang="en-US" sz="1920" dirty="0"/>
          </a:p>
        </p:txBody>
      </p:sp>
      <p:sp>
        <p:nvSpPr>
          <p:cNvPr id="6" name="Text 2"/>
          <p:cNvSpPr/>
          <p:nvPr/>
        </p:nvSpPr>
        <p:spPr>
          <a:xfrm>
            <a:off x="896112" y="3200400"/>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Encourage participants to ask questions about phishing attacks.</a:t>
            </a:r>
            <a:endParaRPr lang="en-US" sz="1530" dirty="0"/>
          </a:p>
        </p:txBody>
      </p:sp>
      <p:sp>
        <p:nvSpPr>
          <p:cNvPr id="7" name="Text 3"/>
          <p:cNvSpPr/>
          <p:nvPr/>
        </p:nvSpPr>
        <p:spPr>
          <a:xfrm>
            <a:off x="896112" y="4059936"/>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Feedback Collection</a:t>
            </a:r>
            <a:endParaRPr lang="en-US" sz="1920" dirty="0"/>
          </a:p>
        </p:txBody>
      </p:sp>
      <p:sp>
        <p:nvSpPr>
          <p:cNvPr id="8" name="Text 4"/>
          <p:cNvSpPr/>
          <p:nvPr/>
        </p:nvSpPr>
        <p:spPr>
          <a:xfrm>
            <a:off x="896112" y="4544568"/>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Gather feedback to improve future training sessions.</a:t>
            </a:r>
            <a:endParaRPr lang="en-US" sz="1530" dirty="0"/>
          </a:p>
        </p:txBody>
      </p:sp>
      <p:sp>
        <p:nvSpPr>
          <p:cNvPr id="9" name="Text 5"/>
          <p:cNvSpPr/>
          <p:nvPr/>
        </p:nvSpPr>
        <p:spPr>
          <a:xfrm>
            <a:off x="896112" y="5404104"/>
            <a:ext cx="787298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Additional Resources</a:t>
            </a:r>
            <a:endParaRPr lang="en-US" sz="1920" dirty="0"/>
          </a:p>
        </p:txBody>
      </p:sp>
      <p:sp>
        <p:nvSpPr>
          <p:cNvPr id="10" name="Text 6"/>
          <p:cNvSpPr/>
          <p:nvPr/>
        </p:nvSpPr>
        <p:spPr>
          <a:xfrm>
            <a:off x="896112" y="5879592"/>
            <a:ext cx="7872984" cy="246888"/>
          </a:xfrm>
          <a:prstGeom prst="rect">
            <a:avLst/>
          </a:prstGeom>
          <a:noFill/>
          <a:ln/>
        </p:spPr>
        <p:txBody>
          <a:bodyPr wrap="non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Provide links to articles and tools for learning.</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685800" y="3355848"/>
            <a:ext cx="4297680" cy="2148840"/>
          </a:xfrm>
          <a:prstGeom prst="rect">
            <a:avLst/>
          </a:prstGeom>
        </p:spPr>
      </p:pic>
      <p:pic>
        <p:nvPicPr>
          <p:cNvPr id="5" name="Image 3" descr="preencoded.png">    </p:cNvPr>
          <p:cNvPicPr>
            <a:picLocks noChangeAspect="1"/>
          </p:cNvPicPr>
          <p:nvPr/>
        </p:nvPicPr>
        <p:blipFill>
          <a:blip r:embed="rId4"/>
          <a:stretch>
            <a:fillRect/>
          </a:stretch>
        </p:blipFill>
        <p:spPr>
          <a:xfrm>
            <a:off x="5175504" y="3355848"/>
            <a:ext cx="4297680" cy="2148840"/>
          </a:xfrm>
          <a:prstGeom prst="rect">
            <a:avLst/>
          </a:prstGeom>
        </p:spPr>
      </p:pic>
      <p:pic>
        <p:nvPicPr>
          <p:cNvPr id="6" name="Image 4" descr="preencoded.png">    </p:cNvPr>
          <p:cNvPicPr>
            <a:picLocks noChangeAspect="1"/>
          </p:cNvPicPr>
          <p:nvPr/>
        </p:nvPicPr>
        <p:blipFill>
          <a:blip r:embed="rId5"/>
          <a:stretch>
            <a:fillRect/>
          </a:stretch>
        </p:blipFill>
        <p:spPr>
          <a:xfrm>
            <a:off x="9656064" y="3355848"/>
            <a:ext cx="4297680" cy="2148840"/>
          </a:xfrm>
          <a:prstGeom prst="rect">
            <a:avLst/>
          </a:prstGeom>
        </p:spPr>
      </p:pic>
      <p:sp>
        <p:nvSpPr>
          <p:cNvPr id="7" name="Text 0"/>
          <p:cNvSpPr/>
          <p:nvPr/>
        </p:nvSpPr>
        <p:spPr>
          <a:xfrm>
            <a:off x="685800" y="252374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Understanding Phishing</a:t>
            </a:r>
            <a:endParaRPr lang="en-US" sz="3840" dirty="0"/>
          </a:p>
        </p:txBody>
      </p:sp>
      <p:sp>
        <p:nvSpPr>
          <p:cNvPr id="8" name="Text 1"/>
          <p:cNvSpPr/>
          <p:nvPr/>
        </p:nvSpPr>
        <p:spPr>
          <a:xfrm>
            <a:off x="914400" y="357530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Definition of Phishing</a:t>
            </a:r>
            <a:endParaRPr lang="en-US" sz="1920" dirty="0"/>
          </a:p>
        </p:txBody>
      </p:sp>
      <p:sp>
        <p:nvSpPr>
          <p:cNvPr id="9" name="Text 2"/>
          <p:cNvSpPr/>
          <p:nvPr/>
        </p:nvSpPr>
        <p:spPr>
          <a:xfrm>
            <a:off x="914400" y="4059936"/>
            <a:ext cx="3849624" cy="122529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Phishing is a cyber attack where attackers impersonate legitimate organizations to trick individuals into providing sensitive information like passwords or credit card numbers.</a:t>
            </a:r>
            <a:endParaRPr lang="en-US" sz="1530" dirty="0"/>
          </a:p>
        </p:txBody>
      </p:sp>
      <p:sp>
        <p:nvSpPr>
          <p:cNvPr id="10" name="Text 3"/>
          <p:cNvSpPr/>
          <p:nvPr/>
        </p:nvSpPr>
        <p:spPr>
          <a:xfrm>
            <a:off x="5394960" y="357530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Types of Phishing</a:t>
            </a:r>
            <a:endParaRPr lang="en-US" sz="1920" dirty="0"/>
          </a:p>
        </p:txBody>
      </p:sp>
      <p:sp>
        <p:nvSpPr>
          <p:cNvPr id="11" name="Text 4"/>
          <p:cNvSpPr/>
          <p:nvPr/>
        </p:nvSpPr>
        <p:spPr>
          <a:xfrm>
            <a:off x="5394960" y="4059936"/>
            <a:ext cx="3849624" cy="978408"/>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Common types include email phishing, spear phishing, vishing (voice phishing), and smishing (SMS phishing). Each type targets individuals differently.</a:t>
            </a:r>
            <a:endParaRPr lang="en-US" sz="1530" dirty="0"/>
          </a:p>
        </p:txBody>
      </p:sp>
      <p:sp>
        <p:nvSpPr>
          <p:cNvPr id="12" name="Text 5"/>
          <p:cNvSpPr/>
          <p:nvPr/>
        </p:nvSpPr>
        <p:spPr>
          <a:xfrm>
            <a:off x="9884664" y="3575304"/>
            <a:ext cx="3849624"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Impact of Phishing</a:t>
            </a:r>
            <a:endParaRPr lang="en-US" sz="1920" dirty="0"/>
          </a:p>
        </p:txBody>
      </p:sp>
      <p:sp>
        <p:nvSpPr>
          <p:cNvPr id="13" name="Text 6"/>
          <p:cNvSpPr/>
          <p:nvPr/>
        </p:nvSpPr>
        <p:spPr>
          <a:xfrm>
            <a:off x="9884664" y="4059936"/>
            <a:ext cx="3849624" cy="978408"/>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Phishing can lead to identity theft, financial loss, and data breaches, affecting both individuals and organizations significantly.</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337560" y="3712464"/>
            <a:ext cx="7964424" cy="7964424"/>
          </a:xfrm>
          <a:prstGeom prst="rect">
            <a:avLst/>
          </a:prstGeom>
        </p:spPr>
      </p:pic>
      <p:pic>
        <p:nvPicPr>
          <p:cNvPr id="4" name="Image 2" descr="preencoded.png">    </p:cNvPr>
          <p:cNvPicPr>
            <a:picLocks noChangeAspect="1"/>
          </p:cNvPicPr>
          <p:nvPr/>
        </p:nvPicPr>
        <p:blipFill>
          <a:blip r:embed="rId3"/>
          <a:stretch>
            <a:fillRect/>
          </a:stretch>
        </p:blipFill>
        <p:spPr>
          <a:xfrm>
            <a:off x="3337560" y="3712464"/>
            <a:ext cx="7964424" cy="7964424"/>
          </a:xfrm>
          <a:prstGeom prst="rect">
            <a:avLst/>
          </a:prstGeom>
        </p:spPr>
      </p:pic>
      <p:pic>
        <p:nvPicPr>
          <p:cNvPr id="5" name="Image 3" descr="preencoded.png">    </p:cNvPr>
          <p:cNvPicPr>
            <a:picLocks noChangeAspect="1"/>
          </p:cNvPicPr>
          <p:nvPr/>
        </p:nvPicPr>
        <p:blipFill>
          <a:blip r:embed="rId4"/>
          <a:stretch>
            <a:fillRect/>
          </a:stretch>
        </p:blipFill>
        <p:spPr>
          <a:xfrm>
            <a:off x="3337560" y="3712464"/>
            <a:ext cx="7964424" cy="7964424"/>
          </a:xfrm>
          <a:prstGeom prst="rect">
            <a:avLst/>
          </a:prstGeom>
        </p:spPr>
      </p:pic>
      <p:sp>
        <p:nvSpPr>
          <p:cNvPr id="6" name="Text 0"/>
          <p:cNvSpPr/>
          <p:nvPr/>
        </p:nvSpPr>
        <p:spPr>
          <a:xfrm>
            <a:off x="685800" y="54864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Recognizing Phishing Emails</a:t>
            </a:r>
            <a:endParaRPr lang="en-US" sz="3840" dirty="0"/>
          </a:p>
        </p:txBody>
      </p:sp>
      <p:sp>
        <p:nvSpPr>
          <p:cNvPr id="7" name="Text 1"/>
          <p:cNvSpPr/>
          <p:nvPr/>
        </p:nvSpPr>
        <p:spPr>
          <a:xfrm>
            <a:off x="786384" y="3035808"/>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Suspicious Sender Addresses</a:t>
            </a:r>
            <a:endParaRPr lang="en-US" sz="1920" dirty="0"/>
          </a:p>
        </p:txBody>
      </p:sp>
      <p:sp>
        <p:nvSpPr>
          <p:cNvPr id="8" name="Text 2"/>
          <p:cNvSpPr/>
          <p:nvPr/>
        </p:nvSpPr>
        <p:spPr>
          <a:xfrm>
            <a:off x="786384" y="3566160"/>
            <a:ext cx="4032504" cy="731520"/>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Check for slight misspellings or unusual domains in the sender's email address, which may indicate a phishing attempt.</a:t>
            </a:r>
            <a:endParaRPr lang="en-US" sz="1530" dirty="0"/>
          </a:p>
        </p:txBody>
      </p:sp>
      <p:sp>
        <p:nvSpPr>
          <p:cNvPr id="9" name="Text 3"/>
          <p:cNvSpPr/>
          <p:nvPr/>
        </p:nvSpPr>
        <p:spPr>
          <a:xfrm>
            <a:off x="5303520" y="1600200"/>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Urgent Language and Threats</a:t>
            </a:r>
            <a:endParaRPr lang="en-US" sz="1920" dirty="0"/>
          </a:p>
        </p:txBody>
      </p:sp>
      <p:sp>
        <p:nvSpPr>
          <p:cNvPr id="10" name="Text 4"/>
          <p:cNvSpPr/>
          <p:nvPr/>
        </p:nvSpPr>
        <p:spPr>
          <a:xfrm>
            <a:off x="5303520" y="2121408"/>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Phishing emails often create a sense of urgency or fear, prompting the recipient to act quickly without verifying the information.</a:t>
            </a:r>
            <a:endParaRPr lang="en-US" sz="1530" dirty="0"/>
          </a:p>
        </p:txBody>
      </p:sp>
      <p:sp>
        <p:nvSpPr>
          <p:cNvPr id="11" name="Text 5"/>
          <p:cNvSpPr/>
          <p:nvPr/>
        </p:nvSpPr>
        <p:spPr>
          <a:xfrm>
            <a:off x="4663440" y="60167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6"/>
          <p:cNvSpPr/>
          <p:nvPr/>
        </p:nvSpPr>
        <p:spPr>
          <a:xfrm>
            <a:off x="7251192" y="45262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3" name="Text 7"/>
          <p:cNvSpPr/>
          <p:nvPr/>
        </p:nvSpPr>
        <p:spPr>
          <a:xfrm>
            <a:off x="9820656" y="2798064"/>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Poor Grammar and Spelling</a:t>
            </a:r>
            <a:endParaRPr lang="en-US" sz="1920" dirty="0"/>
          </a:p>
        </p:txBody>
      </p:sp>
      <p:sp>
        <p:nvSpPr>
          <p:cNvPr id="14" name="Text 8"/>
          <p:cNvSpPr/>
          <p:nvPr/>
        </p:nvSpPr>
        <p:spPr>
          <a:xfrm>
            <a:off x="9820656" y="3319272"/>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Many phishing emails contain grammatical errors or awkward phrasing. Legitimate organizations usually proofread their communications.</a:t>
            </a:r>
            <a:endParaRPr lang="en-US" sz="1530" dirty="0"/>
          </a:p>
        </p:txBody>
      </p:sp>
      <p:sp>
        <p:nvSpPr>
          <p:cNvPr id="15" name="Text 9"/>
          <p:cNvSpPr/>
          <p:nvPr/>
        </p:nvSpPr>
        <p:spPr>
          <a:xfrm>
            <a:off x="9838944" y="60167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2276856" y="3355848"/>
            <a:ext cx="1051560" cy="1207008"/>
          </a:xfrm>
          <a:prstGeom prst="rect">
            <a:avLst/>
          </a:prstGeom>
        </p:spPr>
      </p:pic>
      <p:pic>
        <p:nvPicPr>
          <p:cNvPr id="4" name="Image 2" descr="preencoded.png">    </p:cNvPr>
          <p:cNvPicPr>
            <a:picLocks noChangeAspect="1"/>
          </p:cNvPicPr>
          <p:nvPr/>
        </p:nvPicPr>
        <p:blipFill>
          <a:blip r:embed="rId3"/>
          <a:stretch>
            <a:fillRect/>
          </a:stretch>
        </p:blipFill>
        <p:spPr>
          <a:xfrm>
            <a:off x="6720840" y="3355848"/>
            <a:ext cx="1207008" cy="1207008"/>
          </a:xfrm>
          <a:prstGeom prst="rect">
            <a:avLst/>
          </a:prstGeom>
        </p:spPr>
      </p:pic>
      <p:pic>
        <p:nvPicPr>
          <p:cNvPr id="5" name="Image 3" descr="preencoded.png">    </p:cNvPr>
          <p:cNvPicPr>
            <a:picLocks noChangeAspect="1"/>
          </p:cNvPicPr>
          <p:nvPr/>
        </p:nvPicPr>
        <p:blipFill>
          <a:blip r:embed="rId4"/>
          <a:stretch>
            <a:fillRect/>
          </a:stretch>
        </p:blipFill>
        <p:spPr>
          <a:xfrm>
            <a:off x="11237976" y="3355848"/>
            <a:ext cx="1207008" cy="1207008"/>
          </a:xfrm>
          <a:prstGeom prst="rect">
            <a:avLst/>
          </a:prstGeom>
        </p:spPr>
      </p:pic>
      <p:sp>
        <p:nvSpPr>
          <p:cNvPr id="6" name="Text 0"/>
          <p:cNvSpPr/>
          <p:nvPr/>
        </p:nvSpPr>
        <p:spPr>
          <a:xfrm>
            <a:off x="685800" y="241401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Identifying Fake Websites</a:t>
            </a:r>
            <a:endParaRPr lang="en-US" sz="3840" dirty="0"/>
          </a:p>
        </p:txBody>
      </p:sp>
      <p:sp>
        <p:nvSpPr>
          <p:cNvPr id="7" name="Text 1"/>
          <p:cNvSpPr/>
          <p:nvPr/>
        </p:nvSpPr>
        <p:spPr>
          <a:xfrm>
            <a:off x="795528"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Check the URL</a:t>
            </a:r>
            <a:endParaRPr lang="en-US" sz="1920" dirty="0"/>
          </a:p>
        </p:txBody>
      </p:sp>
      <p:sp>
        <p:nvSpPr>
          <p:cNvPr id="8" name="Text 2"/>
          <p:cNvSpPr/>
          <p:nvPr/>
        </p:nvSpPr>
        <p:spPr>
          <a:xfrm>
            <a:off x="795528"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Always verify the website URL. Look for HTTPS and a padlock symbol.</a:t>
            </a:r>
            <a:endParaRPr lang="en-US" sz="1530" dirty="0"/>
          </a:p>
        </p:txBody>
      </p:sp>
      <p:sp>
        <p:nvSpPr>
          <p:cNvPr id="9" name="Text 3"/>
          <p:cNvSpPr/>
          <p:nvPr/>
        </p:nvSpPr>
        <p:spPr>
          <a:xfrm>
            <a:off x="5321808"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Design and Content Quality</a:t>
            </a:r>
            <a:endParaRPr lang="en-US" sz="1920" dirty="0"/>
          </a:p>
        </p:txBody>
      </p:sp>
      <p:sp>
        <p:nvSpPr>
          <p:cNvPr id="10" name="Text 4"/>
          <p:cNvSpPr/>
          <p:nvPr/>
        </p:nvSpPr>
        <p:spPr>
          <a:xfrm>
            <a:off x="5321808"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Phishing sites often have poor design and low-quality images.</a:t>
            </a:r>
            <a:endParaRPr lang="en-US" sz="1530" dirty="0"/>
          </a:p>
        </p:txBody>
      </p:sp>
      <p:sp>
        <p:nvSpPr>
          <p:cNvPr id="11" name="Text 5"/>
          <p:cNvSpPr/>
          <p:nvPr/>
        </p:nvSpPr>
        <p:spPr>
          <a:xfrm>
            <a:off x="9838944" y="4745736"/>
            <a:ext cx="4005072"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Search for Contact Information</a:t>
            </a:r>
            <a:endParaRPr lang="en-US" sz="1920" dirty="0"/>
          </a:p>
        </p:txBody>
      </p:sp>
      <p:sp>
        <p:nvSpPr>
          <p:cNvPr id="12" name="Text 6"/>
          <p:cNvSpPr/>
          <p:nvPr/>
        </p:nvSpPr>
        <p:spPr>
          <a:xfrm>
            <a:off x="9838944" y="5230368"/>
            <a:ext cx="4005072" cy="493776"/>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Legitimate websites provide clear contact information.</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704088" y="4782312"/>
            <a:ext cx="4270248" cy="1609344"/>
          </a:xfrm>
          <a:prstGeom prst="rect">
            <a:avLst/>
          </a:prstGeom>
        </p:spPr>
      </p:pic>
      <p:pic>
        <p:nvPicPr>
          <p:cNvPr id="5" name="Image 3" descr="preencoded.png">    </p:cNvPr>
          <p:cNvPicPr>
            <a:picLocks noChangeAspect="1"/>
          </p:cNvPicPr>
          <p:nvPr/>
        </p:nvPicPr>
        <p:blipFill>
          <a:blip r:embed="rId4"/>
          <a:stretch>
            <a:fillRect/>
          </a:stretch>
        </p:blipFill>
        <p:spPr>
          <a:xfrm>
            <a:off x="5184648" y="4782312"/>
            <a:ext cx="4270248" cy="1609344"/>
          </a:xfrm>
          <a:prstGeom prst="rect">
            <a:avLst/>
          </a:prstGeom>
        </p:spPr>
      </p:pic>
      <p:pic>
        <p:nvPicPr>
          <p:cNvPr id="6" name="Image 4" descr="preencoded.png">    </p:cNvPr>
          <p:cNvPicPr>
            <a:picLocks noChangeAspect="1"/>
          </p:cNvPicPr>
          <p:nvPr/>
        </p:nvPicPr>
        <p:blipFill>
          <a:blip r:embed="rId5"/>
          <a:stretch>
            <a:fillRect/>
          </a:stretch>
        </p:blipFill>
        <p:spPr>
          <a:xfrm>
            <a:off x="9674352" y="4782312"/>
            <a:ext cx="4270248" cy="1609344"/>
          </a:xfrm>
          <a:prstGeom prst="rect">
            <a:avLst/>
          </a:prstGeom>
        </p:spPr>
      </p:pic>
      <p:pic>
        <p:nvPicPr>
          <p:cNvPr id="7" name="Image 5" descr="preencoded.png">    </p:cNvPr>
          <p:cNvPicPr>
            <a:picLocks noChangeAspect="1"/>
          </p:cNvPicPr>
          <p:nvPr/>
        </p:nvPicPr>
        <p:blipFill>
          <a:blip r:embed="rId6"/>
          <a:stretch>
            <a:fillRect/>
          </a:stretch>
        </p:blipFill>
        <p:spPr>
          <a:xfrm>
            <a:off x="1481328" y="4974336"/>
            <a:ext cx="3291840" cy="1216152"/>
          </a:xfrm>
          <a:prstGeom prst="rect">
            <a:avLst/>
          </a:prstGeom>
        </p:spPr>
      </p:pic>
      <p:pic>
        <p:nvPicPr>
          <p:cNvPr id="8" name="Image 6" descr="preencoded.png">    </p:cNvPr>
          <p:cNvPicPr>
            <a:picLocks noChangeAspect="1"/>
          </p:cNvPicPr>
          <p:nvPr/>
        </p:nvPicPr>
        <p:blipFill>
          <a:blip r:embed="rId7"/>
          <a:stretch>
            <a:fillRect/>
          </a:stretch>
        </p:blipFill>
        <p:spPr>
          <a:xfrm>
            <a:off x="5971032" y="4974336"/>
            <a:ext cx="3291840" cy="1216152"/>
          </a:xfrm>
          <a:prstGeom prst="rect">
            <a:avLst/>
          </a:prstGeom>
        </p:spPr>
      </p:pic>
      <p:pic>
        <p:nvPicPr>
          <p:cNvPr id="9" name="Image 7" descr="preencoded.png">    </p:cNvPr>
          <p:cNvPicPr>
            <a:picLocks noChangeAspect="1"/>
          </p:cNvPicPr>
          <p:nvPr/>
        </p:nvPicPr>
        <p:blipFill>
          <a:blip r:embed="rId8"/>
          <a:stretch>
            <a:fillRect/>
          </a:stretch>
        </p:blipFill>
        <p:spPr>
          <a:xfrm>
            <a:off x="10451592" y="4974336"/>
            <a:ext cx="3291840" cy="1216152"/>
          </a:xfrm>
          <a:prstGeom prst="rect">
            <a:avLst/>
          </a:prstGeom>
        </p:spPr>
      </p:pic>
      <p:pic>
        <p:nvPicPr>
          <p:cNvPr id="10" name="Image 8" descr="preencoded.png">    </p:cNvPr>
          <p:cNvPicPr>
            <a:picLocks noChangeAspect="1"/>
          </p:cNvPicPr>
          <p:nvPr/>
        </p:nvPicPr>
        <p:blipFill>
          <a:blip r:embed="rId9"/>
          <a:stretch>
            <a:fillRect/>
          </a:stretch>
        </p:blipFill>
        <p:spPr>
          <a:xfrm>
            <a:off x="877824" y="4965192"/>
            <a:ext cx="420624" cy="420624"/>
          </a:xfrm>
          <a:prstGeom prst="rect">
            <a:avLst/>
          </a:prstGeom>
        </p:spPr>
      </p:pic>
      <p:pic>
        <p:nvPicPr>
          <p:cNvPr id="11" name="Image 9" descr="preencoded.png">    </p:cNvPr>
          <p:cNvPicPr>
            <a:picLocks noChangeAspect="1"/>
          </p:cNvPicPr>
          <p:nvPr/>
        </p:nvPicPr>
        <p:blipFill>
          <a:blip r:embed="rId10"/>
          <a:stretch>
            <a:fillRect/>
          </a:stretch>
        </p:blipFill>
        <p:spPr>
          <a:xfrm>
            <a:off x="5367528" y="4965192"/>
            <a:ext cx="420624" cy="420624"/>
          </a:xfrm>
          <a:prstGeom prst="rect">
            <a:avLst/>
          </a:prstGeom>
        </p:spPr>
      </p:pic>
      <p:pic>
        <p:nvPicPr>
          <p:cNvPr id="12" name="Image 10" descr="preencoded.png">    </p:cNvPr>
          <p:cNvPicPr>
            <a:picLocks noChangeAspect="1"/>
          </p:cNvPicPr>
          <p:nvPr/>
        </p:nvPicPr>
        <p:blipFill>
          <a:blip r:embed="rId11"/>
          <a:stretch>
            <a:fillRect/>
          </a:stretch>
        </p:blipFill>
        <p:spPr>
          <a:xfrm>
            <a:off x="9857232" y="4965192"/>
            <a:ext cx="420624" cy="420624"/>
          </a:xfrm>
          <a:prstGeom prst="rect">
            <a:avLst/>
          </a:prstGeom>
        </p:spPr>
      </p:pic>
      <p:sp>
        <p:nvSpPr>
          <p:cNvPr id="13" name="Text 0"/>
          <p:cNvSpPr/>
          <p:nvPr/>
        </p:nvSpPr>
        <p:spPr>
          <a:xfrm>
            <a:off x="685800" y="394106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Social Engineering Tactics</a:t>
            </a:r>
            <a:endParaRPr lang="en-US" sz="3840" dirty="0"/>
          </a:p>
        </p:txBody>
      </p:sp>
      <p:sp>
        <p:nvSpPr>
          <p:cNvPr id="14" name="Text 1"/>
          <p:cNvSpPr/>
          <p:nvPr/>
        </p:nvSpPr>
        <p:spPr>
          <a:xfrm>
            <a:off x="1024128" y="499262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5" name="Text 2"/>
          <p:cNvSpPr/>
          <p:nvPr/>
        </p:nvSpPr>
        <p:spPr>
          <a:xfrm>
            <a:off x="1481328" y="4974336"/>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Pretexting</a:t>
            </a:r>
            <a:endParaRPr lang="en-US" sz="1920" dirty="0"/>
          </a:p>
        </p:txBody>
      </p:sp>
      <p:sp>
        <p:nvSpPr>
          <p:cNvPr id="16" name="Text 3"/>
          <p:cNvSpPr/>
          <p:nvPr/>
        </p:nvSpPr>
        <p:spPr>
          <a:xfrm>
            <a:off x="1481328" y="5458968"/>
            <a:ext cx="3291840" cy="731520"/>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Attackers create a fabricated scenario to obtain personal information.</a:t>
            </a:r>
            <a:endParaRPr lang="en-US" sz="1530" dirty="0"/>
          </a:p>
        </p:txBody>
      </p:sp>
      <p:sp>
        <p:nvSpPr>
          <p:cNvPr id="17" name="Text 4"/>
          <p:cNvSpPr/>
          <p:nvPr/>
        </p:nvSpPr>
        <p:spPr>
          <a:xfrm>
            <a:off x="5513832" y="499262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8" name="Text 5"/>
          <p:cNvSpPr/>
          <p:nvPr/>
        </p:nvSpPr>
        <p:spPr>
          <a:xfrm>
            <a:off x="5971032" y="4974336"/>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Baiting</a:t>
            </a:r>
            <a:endParaRPr lang="en-US" sz="1920" dirty="0"/>
          </a:p>
        </p:txBody>
      </p:sp>
      <p:sp>
        <p:nvSpPr>
          <p:cNvPr id="19" name="Text 6"/>
          <p:cNvSpPr/>
          <p:nvPr/>
        </p:nvSpPr>
        <p:spPr>
          <a:xfrm>
            <a:off x="5971032" y="5458968"/>
            <a:ext cx="3291840" cy="731520"/>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This tactic involves enticing victims with free offers or downloads.</a:t>
            </a:r>
            <a:endParaRPr lang="en-US" sz="1530" dirty="0"/>
          </a:p>
        </p:txBody>
      </p:sp>
      <p:sp>
        <p:nvSpPr>
          <p:cNvPr id="20" name="Text 7"/>
          <p:cNvSpPr/>
          <p:nvPr/>
        </p:nvSpPr>
        <p:spPr>
          <a:xfrm>
            <a:off x="9994392" y="499262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1" name="Text 8"/>
          <p:cNvSpPr/>
          <p:nvPr/>
        </p:nvSpPr>
        <p:spPr>
          <a:xfrm>
            <a:off x="10451592" y="4974336"/>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Tailgating</a:t>
            </a:r>
            <a:endParaRPr lang="en-US" sz="1920" dirty="0"/>
          </a:p>
        </p:txBody>
      </p:sp>
      <p:sp>
        <p:nvSpPr>
          <p:cNvPr id="22" name="Text 9"/>
          <p:cNvSpPr/>
          <p:nvPr/>
        </p:nvSpPr>
        <p:spPr>
          <a:xfrm>
            <a:off x="10451592" y="5458968"/>
            <a:ext cx="3291840" cy="731520"/>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Attackers may try to gain physical access to secure areas by following authorized personnel.</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337560" y="3584448"/>
            <a:ext cx="7964424" cy="7964424"/>
          </a:xfrm>
          <a:prstGeom prst="rect">
            <a:avLst/>
          </a:prstGeom>
        </p:spPr>
      </p:pic>
      <p:pic>
        <p:nvPicPr>
          <p:cNvPr id="4" name="Image 2" descr="preencoded.png">    </p:cNvPr>
          <p:cNvPicPr>
            <a:picLocks noChangeAspect="1"/>
          </p:cNvPicPr>
          <p:nvPr/>
        </p:nvPicPr>
        <p:blipFill>
          <a:blip r:embed="rId3"/>
          <a:stretch>
            <a:fillRect/>
          </a:stretch>
        </p:blipFill>
        <p:spPr>
          <a:xfrm>
            <a:off x="3337560" y="3584448"/>
            <a:ext cx="7964424" cy="7964424"/>
          </a:xfrm>
          <a:prstGeom prst="rect">
            <a:avLst/>
          </a:prstGeom>
        </p:spPr>
      </p:pic>
      <p:pic>
        <p:nvPicPr>
          <p:cNvPr id="5" name="Image 3" descr="preencoded.png">    </p:cNvPr>
          <p:cNvPicPr>
            <a:picLocks noChangeAspect="1"/>
          </p:cNvPicPr>
          <p:nvPr/>
        </p:nvPicPr>
        <p:blipFill>
          <a:blip r:embed="rId4"/>
          <a:stretch>
            <a:fillRect/>
          </a:stretch>
        </p:blipFill>
        <p:spPr>
          <a:xfrm>
            <a:off x="3337560" y="3584448"/>
            <a:ext cx="7964424" cy="7964424"/>
          </a:xfrm>
          <a:prstGeom prst="rect">
            <a:avLst/>
          </a:prstGeom>
        </p:spPr>
      </p:pic>
      <p:sp>
        <p:nvSpPr>
          <p:cNvPr id="6" name="Text 0"/>
          <p:cNvSpPr/>
          <p:nvPr/>
        </p:nvSpPr>
        <p:spPr>
          <a:xfrm>
            <a:off x="685800" y="67665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Best Practices to Avoid Phishing</a:t>
            </a:r>
            <a:endParaRPr lang="en-US" sz="3840" dirty="0"/>
          </a:p>
        </p:txBody>
      </p:sp>
      <p:sp>
        <p:nvSpPr>
          <p:cNvPr id="7" name="Text 1"/>
          <p:cNvSpPr/>
          <p:nvPr/>
        </p:nvSpPr>
        <p:spPr>
          <a:xfrm>
            <a:off x="786384" y="2916936"/>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Verify Before You Click</a:t>
            </a:r>
            <a:endParaRPr lang="en-US" sz="1920" dirty="0"/>
          </a:p>
        </p:txBody>
      </p:sp>
      <p:sp>
        <p:nvSpPr>
          <p:cNvPr id="8" name="Text 2"/>
          <p:cNvSpPr/>
          <p:nvPr/>
        </p:nvSpPr>
        <p:spPr>
          <a:xfrm>
            <a:off x="786384" y="3438144"/>
            <a:ext cx="4032504" cy="731520"/>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Always hover over links to see the actual URL before clicking. If it looks suspicious, do not proceed.</a:t>
            </a:r>
            <a:endParaRPr lang="en-US" sz="1530" dirty="0"/>
          </a:p>
        </p:txBody>
      </p:sp>
      <p:sp>
        <p:nvSpPr>
          <p:cNvPr id="9" name="Text 3"/>
          <p:cNvSpPr/>
          <p:nvPr/>
        </p:nvSpPr>
        <p:spPr>
          <a:xfrm>
            <a:off x="5303520" y="1719072"/>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Use Multi-Factor Authentication</a:t>
            </a:r>
            <a:endParaRPr lang="en-US" sz="1920" dirty="0"/>
          </a:p>
        </p:txBody>
      </p:sp>
      <p:sp>
        <p:nvSpPr>
          <p:cNvPr id="10" name="Text 4"/>
          <p:cNvSpPr/>
          <p:nvPr/>
        </p:nvSpPr>
        <p:spPr>
          <a:xfrm>
            <a:off x="5303520" y="2249424"/>
            <a:ext cx="4032504" cy="731520"/>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Implement multi-factor authentication for your accounts to add an additional layer of security against unauthorized access.</a:t>
            </a:r>
            <a:endParaRPr lang="en-US" sz="1530" dirty="0"/>
          </a:p>
        </p:txBody>
      </p:sp>
      <p:sp>
        <p:nvSpPr>
          <p:cNvPr id="11" name="Text 5"/>
          <p:cNvSpPr/>
          <p:nvPr/>
        </p:nvSpPr>
        <p:spPr>
          <a:xfrm>
            <a:off x="4663440" y="58978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6"/>
          <p:cNvSpPr/>
          <p:nvPr/>
        </p:nvSpPr>
        <p:spPr>
          <a:xfrm>
            <a:off x="7251192" y="4407408"/>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3" name="Text 7"/>
          <p:cNvSpPr/>
          <p:nvPr/>
        </p:nvSpPr>
        <p:spPr>
          <a:xfrm>
            <a:off x="9820656" y="2670048"/>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Regularly Update Software</a:t>
            </a:r>
            <a:endParaRPr lang="en-US" sz="1920" dirty="0"/>
          </a:p>
        </p:txBody>
      </p:sp>
      <p:sp>
        <p:nvSpPr>
          <p:cNvPr id="14" name="Text 8"/>
          <p:cNvSpPr/>
          <p:nvPr/>
        </p:nvSpPr>
        <p:spPr>
          <a:xfrm>
            <a:off x="9820656" y="3200400"/>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Keep your operating system, browsers, and antivirus software updated to protect against vulnerabilities that phishing attacks may exploit.</a:t>
            </a:r>
            <a:endParaRPr lang="en-US" sz="1530" dirty="0"/>
          </a:p>
        </p:txBody>
      </p:sp>
      <p:sp>
        <p:nvSpPr>
          <p:cNvPr id="15" name="Text 9"/>
          <p:cNvSpPr/>
          <p:nvPr/>
        </p:nvSpPr>
        <p:spPr>
          <a:xfrm>
            <a:off x="9838944" y="58978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04088" y="3227832"/>
            <a:ext cx="4270248" cy="2395728"/>
          </a:xfrm>
          <a:prstGeom prst="rect">
            <a:avLst/>
          </a:prstGeom>
        </p:spPr>
      </p:pic>
      <p:pic>
        <p:nvPicPr>
          <p:cNvPr id="5" name="Image 3" descr="preencoded.png">    </p:cNvPr>
          <p:cNvPicPr>
            <a:picLocks noChangeAspect="1"/>
          </p:cNvPicPr>
          <p:nvPr/>
        </p:nvPicPr>
        <p:blipFill>
          <a:blip r:embed="rId4"/>
          <a:stretch>
            <a:fillRect/>
          </a:stretch>
        </p:blipFill>
        <p:spPr>
          <a:xfrm>
            <a:off x="5184648" y="3227832"/>
            <a:ext cx="4270248" cy="2395728"/>
          </a:xfrm>
          <a:prstGeom prst="rect">
            <a:avLst/>
          </a:prstGeom>
        </p:spPr>
      </p:pic>
      <p:pic>
        <p:nvPicPr>
          <p:cNvPr id="6" name="Image 4" descr="preencoded.png">    </p:cNvPr>
          <p:cNvPicPr>
            <a:picLocks noChangeAspect="1"/>
          </p:cNvPicPr>
          <p:nvPr/>
        </p:nvPicPr>
        <p:blipFill>
          <a:blip r:embed="rId5"/>
          <a:stretch>
            <a:fillRect/>
          </a:stretch>
        </p:blipFill>
        <p:spPr>
          <a:xfrm>
            <a:off x="9674352" y="3227832"/>
            <a:ext cx="4270248" cy="2395728"/>
          </a:xfrm>
          <a:prstGeom prst="rect">
            <a:avLst/>
          </a:prstGeom>
        </p:spPr>
      </p:pic>
      <p:pic>
        <p:nvPicPr>
          <p:cNvPr id="7" name="Image 5" descr="preencoded.png">    </p:cNvPr>
          <p:cNvPicPr>
            <a:picLocks noChangeAspect="1"/>
          </p:cNvPicPr>
          <p:nvPr/>
        </p:nvPicPr>
        <p:blipFill>
          <a:blip r:embed="rId6"/>
          <a:stretch>
            <a:fillRect/>
          </a:stretch>
        </p:blipFill>
        <p:spPr>
          <a:xfrm>
            <a:off x="1481328" y="3419856"/>
            <a:ext cx="3291840" cy="2011680"/>
          </a:xfrm>
          <a:prstGeom prst="rect">
            <a:avLst/>
          </a:prstGeom>
        </p:spPr>
      </p:pic>
      <p:pic>
        <p:nvPicPr>
          <p:cNvPr id="8" name="Image 6" descr="preencoded.png">    </p:cNvPr>
          <p:cNvPicPr>
            <a:picLocks noChangeAspect="1"/>
          </p:cNvPicPr>
          <p:nvPr/>
        </p:nvPicPr>
        <p:blipFill>
          <a:blip r:embed="rId7"/>
          <a:stretch>
            <a:fillRect/>
          </a:stretch>
        </p:blipFill>
        <p:spPr>
          <a:xfrm>
            <a:off x="5971032" y="3419856"/>
            <a:ext cx="3291840" cy="2011680"/>
          </a:xfrm>
          <a:prstGeom prst="rect">
            <a:avLst/>
          </a:prstGeom>
        </p:spPr>
      </p:pic>
      <p:pic>
        <p:nvPicPr>
          <p:cNvPr id="9" name="Image 7" descr="preencoded.png">    </p:cNvPr>
          <p:cNvPicPr>
            <a:picLocks noChangeAspect="1"/>
          </p:cNvPicPr>
          <p:nvPr/>
        </p:nvPicPr>
        <p:blipFill>
          <a:blip r:embed="rId8"/>
          <a:stretch>
            <a:fillRect/>
          </a:stretch>
        </p:blipFill>
        <p:spPr>
          <a:xfrm>
            <a:off x="10451592" y="3419856"/>
            <a:ext cx="3291840" cy="2011680"/>
          </a:xfrm>
          <a:prstGeom prst="rect">
            <a:avLst/>
          </a:prstGeom>
        </p:spPr>
      </p:pic>
      <p:pic>
        <p:nvPicPr>
          <p:cNvPr id="10" name="Image 8" descr="preencoded.png">    </p:cNvPr>
          <p:cNvPicPr>
            <a:picLocks noChangeAspect="1"/>
          </p:cNvPicPr>
          <p:nvPr/>
        </p:nvPicPr>
        <p:blipFill>
          <a:blip r:embed="rId9"/>
          <a:stretch>
            <a:fillRect/>
          </a:stretch>
        </p:blipFill>
        <p:spPr>
          <a:xfrm>
            <a:off x="877824" y="3410712"/>
            <a:ext cx="420624" cy="420624"/>
          </a:xfrm>
          <a:prstGeom prst="rect">
            <a:avLst/>
          </a:prstGeom>
        </p:spPr>
      </p:pic>
      <p:pic>
        <p:nvPicPr>
          <p:cNvPr id="11" name="Image 9" descr="preencoded.png">    </p:cNvPr>
          <p:cNvPicPr>
            <a:picLocks noChangeAspect="1"/>
          </p:cNvPicPr>
          <p:nvPr/>
        </p:nvPicPr>
        <p:blipFill>
          <a:blip r:embed="rId10"/>
          <a:stretch>
            <a:fillRect/>
          </a:stretch>
        </p:blipFill>
        <p:spPr>
          <a:xfrm>
            <a:off x="5367528" y="3410712"/>
            <a:ext cx="420624" cy="420624"/>
          </a:xfrm>
          <a:prstGeom prst="rect">
            <a:avLst/>
          </a:prstGeom>
        </p:spPr>
      </p:pic>
      <p:pic>
        <p:nvPicPr>
          <p:cNvPr id="12" name="Image 10" descr="preencoded.png">    </p:cNvPr>
          <p:cNvPicPr>
            <a:picLocks noChangeAspect="1"/>
          </p:cNvPicPr>
          <p:nvPr/>
        </p:nvPicPr>
        <p:blipFill>
          <a:blip r:embed="rId11"/>
          <a:stretch>
            <a:fillRect/>
          </a:stretch>
        </p:blipFill>
        <p:spPr>
          <a:xfrm>
            <a:off x="9857232" y="3410712"/>
            <a:ext cx="420624" cy="420624"/>
          </a:xfrm>
          <a:prstGeom prst="rect">
            <a:avLst/>
          </a:prstGeom>
        </p:spPr>
      </p:pic>
      <p:sp>
        <p:nvSpPr>
          <p:cNvPr id="13" name="Text 0"/>
          <p:cNvSpPr/>
          <p:nvPr/>
        </p:nvSpPr>
        <p:spPr>
          <a:xfrm>
            <a:off x="685800" y="2386584"/>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Real-World Phishing Examples</a:t>
            </a:r>
            <a:endParaRPr lang="en-US" sz="3840" dirty="0"/>
          </a:p>
        </p:txBody>
      </p:sp>
      <p:sp>
        <p:nvSpPr>
          <p:cNvPr id="14" name="Text 1"/>
          <p:cNvSpPr/>
          <p:nvPr/>
        </p:nvSpPr>
        <p:spPr>
          <a:xfrm>
            <a:off x="1024128" y="343814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5" name="Text 2"/>
          <p:cNvSpPr/>
          <p:nvPr/>
        </p:nvSpPr>
        <p:spPr>
          <a:xfrm>
            <a:off x="1481328" y="3419856"/>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Target Data Breach</a:t>
            </a:r>
            <a:endParaRPr lang="en-US" sz="1920" dirty="0"/>
          </a:p>
        </p:txBody>
      </p:sp>
      <p:sp>
        <p:nvSpPr>
          <p:cNvPr id="16" name="Text 3"/>
          <p:cNvSpPr/>
          <p:nvPr/>
        </p:nvSpPr>
        <p:spPr>
          <a:xfrm>
            <a:off x="1481328" y="3904488"/>
            <a:ext cx="3291840" cy="122529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In 2013, attackers used phishing emails to gain access to Target’s network, compromising millions of credit card accounts and customer data.</a:t>
            </a:r>
            <a:endParaRPr lang="en-US" sz="1530" dirty="0"/>
          </a:p>
        </p:txBody>
      </p:sp>
      <p:sp>
        <p:nvSpPr>
          <p:cNvPr id="17" name="Text 4"/>
          <p:cNvSpPr/>
          <p:nvPr/>
        </p:nvSpPr>
        <p:spPr>
          <a:xfrm>
            <a:off x="5513832" y="343814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8" name="Text 5"/>
          <p:cNvSpPr/>
          <p:nvPr/>
        </p:nvSpPr>
        <p:spPr>
          <a:xfrm>
            <a:off x="5971032" y="3419856"/>
            <a:ext cx="3291840" cy="612648"/>
          </a:xfrm>
          <a:prstGeom prst="rect">
            <a:avLst/>
          </a:prstGeom>
          <a:noFill/>
          <a:ln/>
        </p:spPr>
        <p:txBody>
          <a:bodyPr wrap="squar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Google and Facebook Scam</a:t>
            </a:r>
            <a:endParaRPr lang="en-US" sz="1920" dirty="0"/>
          </a:p>
        </p:txBody>
      </p:sp>
      <p:sp>
        <p:nvSpPr>
          <p:cNvPr id="19" name="Text 6"/>
          <p:cNvSpPr/>
          <p:nvPr/>
        </p:nvSpPr>
        <p:spPr>
          <a:xfrm>
            <a:off x="5971032" y="4206240"/>
            <a:ext cx="3291840" cy="122529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Between 2013 and 2015, a Lithuanian man tricked Google and Facebook into paying $100 million by sending fake invoices from a fraudulent company.</a:t>
            </a:r>
            <a:endParaRPr lang="en-US" sz="1530" dirty="0"/>
          </a:p>
        </p:txBody>
      </p:sp>
      <p:sp>
        <p:nvSpPr>
          <p:cNvPr id="20" name="Text 7"/>
          <p:cNvSpPr/>
          <p:nvPr/>
        </p:nvSpPr>
        <p:spPr>
          <a:xfrm>
            <a:off x="9994392" y="3438144"/>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1" name="Text 8"/>
          <p:cNvSpPr/>
          <p:nvPr/>
        </p:nvSpPr>
        <p:spPr>
          <a:xfrm>
            <a:off x="10451592" y="3419856"/>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WannaCry Ransomware</a:t>
            </a:r>
            <a:endParaRPr lang="en-US" sz="1920" dirty="0"/>
          </a:p>
        </p:txBody>
      </p:sp>
      <p:sp>
        <p:nvSpPr>
          <p:cNvPr id="22" name="Text 9"/>
          <p:cNvSpPr/>
          <p:nvPr/>
        </p:nvSpPr>
        <p:spPr>
          <a:xfrm>
            <a:off x="10451592" y="3904488"/>
            <a:ext cx="3291840" cy="122529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Although primarily a ransomware attack, it utilized phishing tactics to spread, highlighting the interconnected nature of cyber threats.</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514600"/>
          </a:xfrm>
          <a:prstGeom prst="rect">
            <a:avLst/>
          </a:prstGeom>
        </p:spPr>
      </p:pic>
      <p:pic>
        <p:nvPicPr>
          <p:cNvPr id="4" name="Image 2" descr="preencoded.png">    </p:cNvPr>
          <p:cNvPicPr>
            <a:picLocks noChangeAspect="1"/>
          </p:cNvPicPr>
          <p:nvPr/>
        </p:nvPicPr>
        <p:blipFill>
          <a:blip r:embed="rId3"/>
          <a:stretch>
            <a:fillRect/>
          </a:stretch>
        </p:blipFill>
        <p:spPr>
          <a:xfrm>
            <a:off x="704088" y="4901184"/>
            <a:ext cx="4270248" cy="1362456"/>
          </a:xfrm>
          <a:prstGeom prst="rect">
            <a:avLst/>
          </a:prstGeom>
        </p:spPr>
      </p:pic>
      <p:pic>
        <p:nvPicPr>
          <p:cNvPr id="5" name="Image 3" descr="preencoded.png">    </p:cNvPr>
          <p:cNvPicPr>
            <a:picLocks noChangeAspect="1"/>
          </p:cNvPicPr>
          <p:nvPr/>
        </p:nvPicPr>
        <p:blipFill>
          <a:blip r:embed="rId4"/>
          <a:stretch>
            <a:fillRect/>
          </a:stretch>
        </p:blipFill>
        <p:spPr>
          <a:xfrm>
            <a:off x="5184648" y="4901184"/>
            <a:ext cx="4270248" cy="1362456"/>
          </a:xfrm>
          <a:prstGeom prst="rect">
            <a:avLst/>
          </a:prstGeom>
        </p:spPr>
      </p:pic>
      <p:pic>
        <p:nvPicPr>
          <p:cNvPr id="6" name="Image 4" descr="preencoded.png">    </p:cNvPr>
          <p:cNvPicPr>
            <a:picLocks noChangeAspect="1"/>
          </p:cNvPicPr>
          <p:nvPr/>
        </p:nvPicPr>
        <p:blipFill>
          <a:blip r:embed="rId5"/>
          <a:stretch>
            <a:fillRect/>
          </a:stretch>
        </p:blipFill>
        <p:spPr>
          <a:xfrm>
            <a:off x="9674352" y="4901184"/>
            <a:ext cx="4270248" cy="1362456"/>
          </a:xfrm>
          <a:prstGeom prst="rect">
            <a:avLst/>
          </a:prstGeom>
        </p:spPr>
      </p:pic>
      <p:pic>
        <p:nvPicPr>
          <p:cNvPr id="7" name="Image 5" descr="preencoded.png">    </p:cNvPr>
          <p:cNvPicPr>
            <a:picLocks noChangeAspect="1"/>
          </p:cNvPicPr>
          <p:nvPr/>
        </p:nvPicPr>
        <p:blipFill>
          <a:blip r:embed="rId6"/>
          <a:stretch>
            <a:fillRect/>
          </a:stretch>
        </p:blipFill>
        <p:spPr>
          <a:xfrm>
            <a:off x="1481328" y="5102352"/>
            <a:ext cx="3291840" cy="969264"/>
          </a:xfrm>
          <a:prstGeom prst="rect">
            <a:avLst/>
          </a:prstGeom>
        </p:spPr>
      </p:pic>
      <p:pic>
        <p:nvPicPr>
          <p:cNvPr id="8" name="Image 6" descr="preencoded.png">    </p:cNvPr>
          <p:cNvPicPr>
            <a:picLocks noChangeAspect="1"/>
          </p:cNvPicPr>
          <p:nvPr/>
        </p:nvPicPr>
        <p:blipFill>
          <a:blip r:embed="rId7"/>
          <a:stretch>
            <a:fillRect/>
          </a:stretch>
        </p:blipFill>
        <p:spPr>
          <a:xfrm>
            <a:off x="5971032" y="5102352"/>
            <a:ext cx="3291840" cy="969264"/>
          </a:xfrm>
          <a:prstGeom prst="rect">
            <a:avLst/>
          </a:prstGeom>
        </p:spPr>
      </p:pic>
      <p:pic>
        <p:nvPicPr>
          <p:cNvPr id="9" name="Image 7" descr="preencoded.png">    </p:cNvPr>
          <p:cNvPicPr>
            <a:picLocks noChangeAspect="1"/>
          </p:cNvPicPr>
          <p:nvPr/>
        </p:nvPicPr>
        <p:blipFill>
          <a:blip r:embed="rId8"/>
          <a:stretch>
            <a:fillRect/>
          </a:stretch>
        </p:blipFill>
        <p:spPr>
          <a:xfrm>
            <a:off x="10451592" y="5102352"/>
            <a:ext cx="3291840" cy="969264"/>
          </a:xfrm>
          <a:prstGeom prst="rect">
            <a:avLst/>
          </a:prstGeom>
        </p:spPr>
      </p:pic>
      <p:pic>
        <p:nvPicPr>
          <p:cNvPr id="10" name="Image 8" descr="preencoded.png">    </p:cNvPr>
          <p:cNvPicPr>
            <a:picLocks noChangeAspect="1"/>
          </p:cNvPicPr>
          <p:nvPr/>
        </p:nvPicPr>
        <p:blipFill>
          <a:blip r:embed="rId9"/>
          <a:stretch>
            <a:fillRect/>
          </a:stretch>
        </p:blipFill>
        <p:spPr>
          <a:xfrm>
            <a:off x="877824" y="5084064"/>
            <a:ext cx="420624" cy="420624"/>
          </a:xfrm>
          <a:prstGeom prst="rect">
            <a:avLst/>
          </a:prstGeom>
        </p:spPr>
      </p:pic>
      <p:pic>
        <p:nvPicPr>
          <p:cNvPr id="11" name="Image 9" descr="preencoded.png">    </p:cNvPr>
          <p:cNvPicPr>
            <a:picLocks noChangeAspect="1"/>
          </p:cNvPicPr>
          <p:nvPr/>
        </p:nvPicPr>
        <p:blipFill>
          <a:blip r:embed="rId10"/>
          <a:stretch>
            <a:fillRect/>
          </a:stretch>
        </p:blipFill>
        <p:spPr>
          <a:xfrm>
            <a:off x="5367528" y="5084064"/>
            <a:ext cx="420624" cy="420624"/>
          </a:xfrm>
          <a:prstGeom prst="rect">
            <a:avLst/>
          </a:prstGeom>
        </p:spPr>
      </p:pic>
      <p:pic>
        <p:nvPicPr>
          <p:cNvPr id="12" name="Image 10" descr="preencoded.png">    </p:cNvPr>
          <p:cNvPicPr>
            <a:picLocks noChangeAspect="1"/>
          </p:cNvPicPr>
          <p:nvPr/>
        </p:nvPicPr>
        <p:blipFill>
          <a:blip r:embed="rId11"/>
          <a:stretch>
            <a:fillRect/>
          </a:stretch>
        </p:blipFill>
        <p:spPr>
          <a:xfrm>
            <a:off x="9857232" y="5084064"/>
            <a:ext cx="420624" cy="420624"/>
          </a:xfrm>
          <a:prstGeom prst="rect">
            <a:avLst/>
          </a:prstGeom>
        </p:spPr>
      </p:pic>
      <p:sp>
        <p:nvSpPr>
          <p:cNvPr id="13" name="Text 0"/>
          <p:cNvSpPr/>
          <p:nvPr/>
        </p:nvSpPr>
        <p:spPr>
          <a:xfrm>
            <a:off x="685800" y="4059936"/>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Interactive Quiz on Phishing Awareness</a:t>
            </a:r>
            <a:endParaRPr lang="en-US" sz="3840" dirty="0"/>
          </a:p>
        </p:txBody>
      </p:sp>
      <p:sp>
        <p:nvSpPr>
          <p:cNvPr id="14" name="Text 1"/>
          <p:cNvSpPr/>
          <p:nvPr/>
        </p:nvSpPr>
        <p:spPr>
          <a:xfrm>
            <a:off x="1024128" y="511149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5" name="Text 2"/>
          <p:cNvSpPr/>
          <p:nvPr/>
        </p:nvSpPr>
        <p:spPr>
          <a:xfrm>
            <a:off x="1481328" y="5102352"/>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Question 1</a:t>
            </a:r>
            <a:endParaRPr lang="en-US" sz="1920" dirty="0"/>
          </a:p>
        </p:txBody>
      </p:sp>
      <p:sp>
        <p:nvSpPr>
          <p:cNvPr id="16" name="Text 3"/>
          <p:cNvSpPr/>
          <p:nvPr/>
        </p:nvSpPr>
        <p:spPr>
          <a:xfrm>
            <a:off x="1481328" y="5577840"/>
            <a:ext cx="3291840" cy="49377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What should you look for to determine if an email is phishing?</a:t>
            </a:r>
            <a:endParaRPr lang="en-US" sz="1530" dirty="0"/>
          </a:p>
        </p:txBody>
      </p:sp>
      <p:sp>
        <p:nvSpPr>
          <p:cNvPr id="17" name="Text 4"/>
          <p:cNvSpPr/>
          <p:nvPr/>
        </p:nvSpPr>
        <p:spPr>
          <a:xfrm>
            <a:off x="5513832" y="511149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8" name="Text 5"/>
          <p:cNvSpPr/>
          <p:nvPr/>
        </p:nvSpPr>
        <p:spPr>
          <a:xfrm>
            <a:off x="5971032" y="5102352"/>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Question 2</a:t>
            </a:r>
            <a:endParaRPr lang="en-US" sz="1920" dirty="0"/>
          </a:p>
        </p:txBody>
      </p:sp>
      <p:sp>
        <p:nvSpPr>
          <p:cNvPr id="19" name="Text 6"/>
          <p:cNvSpPr/>
          <p:nvPr/>
        </p:nvSpPr>
        <p:spPr>
          <a:xfrm>
            <a:off x="5971032" y="5577840"/>
            <a:ext cx="3291840" cy="49377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True or False: All websites with HTTPS are safe.</a:t>
            </a:r>
            <a:endParaRPr lang="en-US" sz="1530" dirty="0"/>
          </a:p>
        </p:txBody>
      </p:sp>
      <p:sp>
        <p:nvSpPr>
          <p:cNvPr id="20" name="Text 7"/>
          <p:cNvSpPr/>
          <p:nvPr/>
        </p:nvSpPr>
        <p:spPr>
          <a:xfrm>
            <a:off x="9994392" y="5111496"/>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1" name="Text 8"/>
          <p:cNvSpPr/>
          <p:nvPr/>
        </p:nvSpPr>
        <p:spPr>
          <a:xfrm>
            <a:off x="10451592" y="5102352"/>
            <a:ext cx="3291840" cy="310896"/>
          </a:xfrm>
          <a:prstGeom prst="rect">
            <a:avLst/>
          </a:prstGeom>
          <a:noFill/>
          <a:ln/>
        </p:spPr>
        <p:txBody>
          <a:bodyPr wrap="none" lIns="0" tIns="0" rIns="0" bIns="0" rtlCol="0" anchor="ctr"/>
          <a:lstStyle/>
          <a:p>
            <a:pPr algn="l"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Question 3</a:t>
            </a:r>
            <a:endParaRPr lang="en-US" sz="1920" dirty="0"/>
          </a:p>
        </p:txBody>
      </p:sp>
      <p:sp>
        <p:nvSpPr>
          <p:cNvPr id="22" name="Text 9"/>
          <p:cNvSpPr/>
          <p:nvPr/>
        </p:nvSpPr>
        <p:spPr>
          <a:xfrm>
            <a:off x="10451592" y="5577840"/>
            <a:ext cx="3291840" cy="493776"/>
          </a:xfrm>
          <a:prstGeom prst="rect">
            <a:avLst/>
          </a:prstGeom>
          <a:noFill/>
          <a:ln/>
        </p:spPr>
        <p:txBody>
          <a:bodyPr wrap="square" lIns="0" tIns="0" rIns="0" bIns="0" rtlCol="0" anchor="ctr"/>
          <a:lstStyle/>
          <a:p>
            <a:pPr algn="l"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What action should you take if you receive a suspicious email?</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3337560" y="3712464"/>
            <a:ext cx="7964424" cy="7964424"/>
          </a:xfrm>
          <a:prstGeom prst="rect">
            <a:avLst/>
          </a:prstGeom>
        </p:spPr>
      </p:pic>
      <p:pic>
        <p:nvPicPr>
          <p:cNvPr id="4" name="Image 2" descr="preencoded.png">    </p:cNvPr>
          <p:cNvPicPr>
            <a:picLocks noChangeAspect="1"/>
          </p:cNvPicPr>
          <p:nvPr/>
        </p:nvPicPr>
        <p:blipFill>
          <a:blip r:embed="rId3"/>
          <a:stretch>
            <a:fillRect/>
          </a:stretch>
        </p:blipFill>
        <p:spPr>
          <a:xfrm>
            <a:off x="3337560" y="3712464"/>
            <a:ext cx="7964424" cy="7964424"/>
          </a:xfrm>
          <a:prstGeom prst="rect">
            <a:avLst/>
          </a:prstGeom>
        </p:spPr>
      </p:pic>
      <p:pic>
        <p:nvPicPr>
          <p:cNvPr id="5" name="Image 3" descr="preencoded.png">    </p:cNvPr>
          <p:cNvPicPr>
            <a:picLocks noChangeAspect="1"/>
          </p:cNvPicPr>
          <p:nvPr/>
        </p:nvPicPr>
        <p:blipFill>
          <a:blip r:embed="rId4"/>
          <a:stretch>
            <a:fillRect/>
          </a:stretch>
        </p:blipFill>
        <p:spPr>
          <a:xfrm>
            <a:off x="3337560" y="3712464"/>
            <a:ext cx="7964424" cy="7964424"/>
          </a:xfrm>
          <a:prstGeom prst="rect">
            <a:avLst/>
          </a:prstGeom>
        </p:spPr>
      </p:pic>
      <p:sp>
        <p:nvSpPr>
          <p:cNvPr id="6" name="Text 0"/>
          <p:cNvSpPr/>
          <p:nvPr/>
        </p:nvSpPr>
        <p:spPr>
          <a:xfrm>
            <a:off x="685800" y="548640"/>
            <a:ext cx="13267944" cy="612648"/>
          </a:xfrm>
          <a:prstGeom prst="rect">
            <a:avLst/>
          </a:prstGeom>
          <a:noFill/>
          <a:ln/>
        </p:spPr>
        <p:txBody>
          <a:bodyPr wrap="none" lIns="0" tIns="0" rIns="0" bIns="0" rtlCol="0" anchor="ctr"/>
          <a:lstStyle/>
          <a:p>
            <a:pPr algn="l" indent="0" marL="0">
              <a:lnSpc>
                <a:spcPts val="4800"/>
              </a:lnSpc>
              <a:buNone/>
            </a:pPr>
            <a:r>
              <a:rPr lang="en-US" sz="3840" dirty="0">
                <a:solidFill>
                  <a:srgbClr val="055ABB"/>
                </a:solidFill>
                <a:latin typeface="思源黑体-思源黑体-Bold" pitchFamily="34" charset="0"/>
                <a:ea typeface="思源黑体-思源黑体-Bold" pitchFamily="34" charset="-122"/>
                <a:cs typeface="思源黑体-思源黑体-Bold" pitchFamily="34" charset="-120"/>
              </a:rPr>
              <a:t>Conclusion on Phishing Awareness</a:t>
            </a:r>
            <a:endParaRPr lang="en-US" sz="3840" dirty="0"/>
          </a:p>
        </p:txBody>
      </p:sp>
      <p:sp>
        <p:nvSpPr>
          <p:cNvPr id="7" name="Text 1"/>
          <p:cNvSpPr/>
          <p:nvPr/>
        </p:nvSpPr>
        <p:spPr>
          <a:xfrm>
            <a:off x="786384" y="2798064"/>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Stay Informed</a:t>
            </a:r>
            <a:endParaRPr lang="en-US" sz="1920" dirty="0"/>
          </a:p>
        </p:txBody>
      </p:sp>
      <p:sp>
        <p:nvSpPr>
          <p:cNvPr id="8" name="Text 2"/>
          <p:cNvSpPr/>
          <p:nvPr/>
        </p:nvSpPr>
        <p:spPr>
          <a:xfrm>
            <a:off x="786384" y="3319272"/>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Understanding phishing tactics is crucial in today’s digital world. Regular training and awareness can significantly reduce the risk of falling victim to such attacks.</a:t>
            </a:r>
            <a:endParaRPr lang="en-US" sz="1530" dirty="0"/>
          </a:p>
        </p:txBody>
      </p:sp>
      <p:sp>
        <p:nvSpPr>
          <p:cNvPr id="9" name="Text 3"/>
          <p:cNvSpPr/>
          <p:nvPr/>
        </p:nvSpPr>
        <p:spPr>
          <a:xfrm>
            <a:off x="5303520" y="1600200"/>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Continuous Learning</a:t>
            </a:r>
            <a:endParaRPr lang="en-US" sz="1920" dirty="0"/>
          </a:p>
        </p:txBody>
      </p:sp>
      <p:sp>
        <p:nvSpPr>
          <p:cNvPr id="10" name="Text 4"/>
          <p:cNvSpPr/>
          <p:nvPr/>
        </p:nvSpPr>
        <p:spPr>
          <a:xfrm>
            <a:off x="5303520" y="2121408"/>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Cyber threats evolve continuously. Stay updated on the latest phishing trends and techniques to better protect yourself and your organization.</a:t>
            </a:r>
            <a:endParaRPr lang="en-US" sz="1530" dirty="0"/>
          </a:p>
        </p:txBody>
      </p:sp>
      <p:sp>
        <p:nvSpPr>
          <p:cNvPr id="11" name="Text 5"/>
          <p:cNvSpPr/>
          <p:nvPr/>
        </p:nvSpPr>
        <p:spPr>
          <a:xfrm>
            <a:off x="4663440" y="60167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2" name="Text 6"/>
          <p:cNvSpPr/>
          <p:nvPr/>
        </p:nvSpPr>
        <p:spPr>
          <a:xfrm>
            <a:off x="7251192" y="4526280"/>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3" name="Text 7"/>
          <p:cNvSpPr/>
          <p:nvPr/>
        </p:nvSpPr>
        <p:spPr>
          <a:xfrm>
            <a:off x="9820656" y="2798064"/>
            <a:ext cx="4032504" cy="310896"/>
          </a:xfrm>
          <a:prstGeom prst="rect">
            <a:avLst/>
          </a:prstGeom>
          <a:noFill/>
          <a:ln/>
        </p:spPr>
        <p:txBody>
          <a:bodyPr wrap="none" lIns="0" tIns="0" rIns="0" bIns="0" rtlCol="0" anchor="ctr"/>
          <a:lstStyle/>
          <a:p>
            <a:pPr algn="ctr" indent="0" marL="0">
              <a:lnSpc>
                <a:spcPts val="2400"/>
              </a:lnSpc>
              <a:buNone/>
            </a:pPr>
            <a:r>
              <a:rPr lang="en-US" sz="1920" dirty="0">
                <a:solidFill>
                  <a:srgbClr val="212121"/>
                </a:solidFill>
                <a:latin typeface="思源黑体-思源黑体-Bold" pitchFamily="34" charset="0"/>
                <a:ea typeface="思源黑体-思源黑体-Bold" pitchFamily="34" charset="-122"/>
                <a:cs typeface="思源黑体-思源黑体-Bold" pitchFamily="34" charset="-120"/>
              </a:rPr>
              <a:t>Encourage Reporting</a:t>
            </a:r>
            <a:endParaRPr lang="en-US" sz="1920" dirty="0"/>
          </a:p>
        </p:txBody>
      </p:sp>
      <p:sp>
        <p:nvSpPr>
          <p:cNvPr id="14" name="Text 8"/>
          <p:cNvSpPr/>
          <p:nvPr/>
        </p:nvSpPr>
        <p:spPr>
          <a:xfrm>
            <a:off x="9820656" y="3319272"/>
            <a:ext cx="4032504" cy="978408"/>
          </a:xfrm>
          <a:prstGeom prst="rect">
            <a:avLst/>
          </a:prstGeom>
          <a:noFill/>
          <a:ln/>
        </p:spPr>
        <p:txBody>
          <a:bodyPr wrap="square" lIns="0" tIns="0" rIns="0" bIns="0" rtlCol="0" anchor="ctr"/>
          <a:lstStyle/>
          <a:p>
            <a:pPr algn="ctr" indent="0" marL="0">
              <a:lnSpc>
                <a:spcPts val="1920"/>
              </a:lnSpc>
              <a:buNone/>
            </a:pPr>
            <a:r>
              <a:rPr lang="en-US" sz="1530" dirty="0">
                <a:solidFill>
                  <a:srgbClr val="212121"/>
                </a:solidFill>
                <a:latin typeface="思源黑体-思源黑体-Medium" pitchFamily="34" charset="0"/>
                <a:ea typeface="思源黑体-思源黑体-Medium" pitchFamily="34" charset="-122"/>
                <a:cs typeface="思源黑体-思源黑体-Medium" pitchFamily="34" charset="-120"/>
              </a:rPr>
              <a:t>Foster an environment where employees feel comfortable reporting suspicious emails or activities without fear of repercussions.</a:t>
            </a:r>
            <a:endParaRPr lang="en-US" sz="1530" dirty="0"/>
          </a:p>
        </p:txBody>
      </p:sp>
      <p:sp>
        <p:nvSpPr>
          <p:cNvPr id="15" name="Text 9"/>
          <p:cNvSpPr/>
          <p:nvPr/>
        </p:nvSpPr>
        <p:spPr>
          <a:xfrm>
            <a:off x="9838944" y="6016752"/>
            <a:ext cx="146304" cy="365760"/>
          </a:xfrm>
          <a:prstGeom prst="rect">
            <a:avLst/>
          </a:prstGeom>
          <a:noFill/>
          <a:ln/>
        </p:spPr>
        <p:txBody>
          <a:bodyPr wrap="none" lIns="0" tIns="0" rIns="0" bIns="0" rtlCol="0" anchor="ctr"/>
          <a:lstStyle/>
          <a:p>
            <a:pPr algn="l" indent="0" marL="0">
              <a:lnSpc>
                <a:spcPts val="2300"/>
              </a:lnSpc>
              <a:buNone/>
            </a:pPr>
            <a:r>
              <a:rPr lang="en-US" sz="1920" dirty="0">
                <a:solidFill>
                  <a:srgbClr val="4A4A4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2025-08-26T04:23:25Z</dcterms:created>
  <dcterms:modified xsi:type="dcterms:W3CDTF">2025-08-26T04:23:25Z</dcterms:modified>
</cp:coreProperties>
</file>